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4"/>
  </p:notesMasterIdLst>
  <p:handoutMasterIdLst>
    <p:handoutMasterId r:id="rId15"/>
  </p:handoutMasterIdLst>
  <p:sldIdLst>
    <p:sldId id="288" r:id="rId2"/>
    <p:sldId id="275" r:id="rId3"/>
    <p:sldId id="277" r:id="rId4"/>
    <p:sldId id="276" r:id="rId5"/>
    <p:sldId id="279" r:id="rId6"/>
    <p:sldId id="295" r:id="rId7"/>
    <p:sldId id="282" r:id="rId8"/>
    <p:sldId id="289" r:id="rId9"/>
    <p:sldId id="280" r:id="rId10"/>
    <p:sldId id="281" r:id="rId11"/>
    <p:sldId id="291" r:id="rId12"/>
    <p:sldId id="293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933" autoAdjust="0"/>
    <p:restoredTop sz="76229" autoAdjust="0"/>
  </p:normalViewPr>
  <p:slideViewPr>
    <p:cSldViewPr snapToGrid="0" showGuides="1">
      <p:cViewPr varScale="1">
        <p:scale>
          <a:sx n="121" d="100"/>
          <a:sy n="121" d="100"/>
        </p:scale>
        <p:origin x="176" y="240"/>
      </p:cViewPr>
      <p:guideLst>
        <p:guide orient="horz" pos="2162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-2310" y="-1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5904C4-010F-4896-9D22-0FDDB5A0FF93}" type="datetimeFigureOut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11/4/19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Distribution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899D1F1-6DC0-4977-808C-FD0BF7AD2565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59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92715C0D-0E45-40B4-BE1B-664AAA8E6B7F}" type="datetimeFigureOut">
              <a:rPr lang="en-US" smtClean="0"/>
              <a:pPr/>
              <a:t>11/4/19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89535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648200"/>
            <a:ext cx="5608320" cy="395097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39B577F-6036-4BCD-9021-A736CBC287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63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2625" y="1456511"/>
            <a:ext cx="7772400" cy="457200"/>
          </a:xfrm>
        </p:spPr>
        <p:txBody>
          <a:bodyPr anchor="b" anchorCtr="0"/>
          <a:lstStyle>
            <a:lvl1pPr algn="ctr">
              <a:defRPr sz="24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057400"/>
            <a:ext cx="6400800" cy="1752600"/>
          </a:xfrm>
        </p:spPr>
        <p:txBody>
          <a:bodyPr/>
          <a:lstStyle>
            <a:lvl1pPr marL="0" indent="0" algn="ctr">
              <a:buNone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19796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375646" y="4049486"/>
            <a:ext cx="6393425" cy="720221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40025" y="4790048"/>
            <a:ext cx="3657599" cy="322825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4986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2" y="1066800"/>
            <a:ext cx="4033159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5481" y="1066800"/>
            <a:ext cx="4117523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4645477" y="3521528"/>
            <a:ext cx="4117523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4481" y="3529693"/>
            <a:ext cx="4033159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1000" y="75854"/>
            <a:ext cx="714375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9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31988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5368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31988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352798"/>
            <a:ext cx="7772400" cy="465138"/>
          </a:xfrm>
        </p:spPr>
        <p:txBody>
          <a:bodyPr/>
          <a:lstStyle>
            <a:lvl1pPr algn="ctr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3411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7225" y="4329372"/>
            <a:ext cx="7772400" cy="1461828"/>
          </a:xfrm>
        </p:spPr>
        <p:txBody>
          <a:bodyPr anchor="t"/>
          <a:lstStyle>
            <a:lvl1pPr algn="l">
              <a:defRPr sz="24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43418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472" y="2954111"/>
            <a:ext cx="7772400" cy="1379538"/>
          </a:xfrm>
        </p:spPr>
        <p:txBody>
          <a:bodyPr anchor="b"/>
          <a:lstStyle>
            <a:lvl1pPr algn="l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437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7190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6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066800"/>
            <a:ext cx="83058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3581400"/>
            <a:ext cx="83058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19250" y="151418"/>
            <a:ext cx="714375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066800"/>
            <a:ext cx="40386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8200" y="1066800"/>
            <a:ext cx="40386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22424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066800"/>
            <a:ext cx="2667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1066800"/>
            <a:ext cx="2667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096000" y="1066800"/>
            <a:ext cx="2667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51418"/>
            <a:ext cx="7140146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30" y="6553200"/>
            <a:ext cx="762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fld id="{231CC523-8BC6-4921-807A-66BD262F3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9"/>
          <p:cNvSpPr>
            <a:spLocks noGrp="1"/>
          </p:cNvSpPr>
          <p:nvPr>
            <p:ph type="title"/>
          </p:nvPr>
        </p:nvSpPr>
        <p:spPr bwMode="auto">
          <a:xfrm>
            <a:off x="381000" y="223116"/>
            <a:ext cx="7140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94E2C-28A1-4ACF-BE1C-DC6E3E3FF6B4}" type="datetimeFigureOut">
              <a:rPr lang="en-US" smtClean="0"/>
              <a:t>11/4/19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20" r:id="rId4"/>
    <p:sldLayoutId id="2147483721" r:id="rId5"/>
    <p:sldLayoutId id="2147483723" r:id="rId6"/>
    <p:sldLayoutId id="2147483725" r:id="rId7"/>
    <p:sldLayoutId id="2147483726" r:id="rId8"/>
    <p:sldLayoutId id="2147483729" r:id="rId9"/>
    <p:sldLayoutId id="214748372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A751D-D821-904F-A609-E56C3A5EC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35A9E-D5F2-8E4B-ACCB-D97C55E4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67" y="809341"/>
            <a:ext cx="8496707" cy="51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ABC: Attribution Based Confidence (ImageNet)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AA614-4EA5-F642-8ECF-F9014A3B57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50" y="1339850"/>
            <a:ext cx="6819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ABC: Different Attribution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0EB45-F0C9-6246-92E0-0048781A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477" y="3464462"/>
            <a:ext cx="6038273" cy="323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85263-96F8-6541-8113-424322A52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64" y="895928"/>
            <a:ext cx="7078518" cy="248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9C4D67-16BC-744F-8B61-C491219B8220}"/>
              </a:ext>
            </a:extLst>
          </p:cNvPr>
          <p:cNvSpPr/>
          <p:nvPr/>
        </p:nvSpPr>
        <p:spPr>
          <a:xfrm>
            <a:off x="228600" y="1294963"/>
            <a:ext cx="8763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attribution-based confidence (ABC) metric computed by importance sampling in the neighborhood of a high-dimensional input using relative feature attributions, and estimating conformance of the model. It does not require access to training data or additional calibration. 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empirically evaluate the ABC metric over MNIST and ImageNet datasets using </a:t>
            </a:r>
          </a:p>
          <a:p>
            <a:pPr marL="457200" indent="-457200">
              <a:buAutoNum type="alphaLcParenBoth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out-of-distribution data, </a:t>
            </a:r>
          </a:p>
          <a:p>
            <a:pPr marL="457200" indent="-457200">
              <a:buAutoNum type="alphaLcParenBoth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inputs generated using digital attacks such as FGSM, PGD, CW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DeepFool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</a:p>
          <a:p>
            <a:pPr marL="457200" indent="-457200">
              <a:buAutoNum type="alphaLcParenBoth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physically-realizable adversarial patches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1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6FC5E-12D9-F748-9C42-B725434A4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9DB91D-C6F2-A44C-B2FB-56915FC76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6BDF4-0463-BA4E-B066-543B24544369}"/>
              </a:ext>
            </a:extLst>
          </p:cNvPr>
          <p:cNvSpPr/>
          <p:nvPr/>
        </p:nvSpPr>
        <p:spPr>
          <a:xfrm>
            <a:off x="116966" y="1055576"/>
            <a:ext cx="6994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Additive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feature attribution locally:  Boolean features - present or absent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13E7E-3007-6648-8146-458A77789055}"/>
                  </a:ext>
                </a:extLst>
              </p:cNvPr>
              <p:cNvSpPr txBox="1"/>
              <p:nvPr/>
            </p:nvSpPr>
            <p:spPr>
              <a:xfrm>
                <a:off x="3021852" y="1575864"/>
                <a:ext cx="2062168" cy="292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13E7E-3007-6648-8146-458A77789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52" y="1575864"/>
                <a:ext cx="2062168" cy="292516"/>
              </a:xfrm>
              <a:prstGeom prst="rect">
                <a:avLst/>
              </a:prstGeom>
              <a:blipFill>
                <a:blip r:embed="rId2"/>
                <a:stretch>
                  <a:fillRect l="-6748" t="-145833" r="-1227" b="-2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DBB76B5-0D6C-BF45-BF9A-22E83C8A6E62}"/>
              </a:ext>
            </a:extLst>
          </p:cNvPr>
          <p:cNvSpPr/>
          <p:nvPr/>
        </p:nvSpPr>
        <p:spPr>
          <a:xfrm>
            <a:off x="116966" y="2140568"/>
            <a:ext cx="8194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From cooperative game theory, we have classic equations to compute Shapley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165477-CC7F-0B44-A1EE-0BF655BA5431}"/>
                  </a:ext>
                </a:extLst>
              </p:cNvPr>
              <p:cNvSpPr txBox="1"/>
              <p:nvPr/>
            </p:nvSpPr>
            <p:spPr>
              <a:xfrm>
                <a:off x="1619250" y="2645322"/>
                <a:ext cx="5712911" cy="713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\ 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∪{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165477-CC7F-0B44-A1EE-0BF655BA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0" y="2645322"/>
                <a:ext cx="5712911" cy="713272"/>
              </a:xfrm>
              <a:prstGeom prst="rect">
                <a:avLst/>
              </a:prstGeom>
              <a:blipFill>
                <a:blip r:embed="rId3"/>
                <a:stretch>
                  <a:fillRect l="-2444" t="-13333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508D77-D05A-8142-A5AF-99FB7F66F061}"/>
                  </a:ext>
                </a:extLst>
              </p:cNvPr>
              <p:cNvSpPr txBox="1"/>
              <p:nvPr/>
            </p:nvSpPr>
            <p:spPr>
              <a:xfrm>
                <a:off x="43444" y="3593540"/>
                <a:ext cx="9027034" cy="1364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Local accuracy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[explanation model matches original model on the input]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Sensitivity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Consistency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For any two models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\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\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all presence/absence of features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508D77-D05A-8142-A5AF-99FB7F66F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4" y="3593540"/>
                <a:ext cx="9027034" cy="1364220"/>
              </a:xfrm>
              <a:prstGeom prst="rect">
                <a:avLst/>
              </a:prstGeom>
              <a:blipFill>
                <a:blip r:embed="rId4"/>
                <a:stretch>
                  <a:fillRect l="-281" t="-185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/>
              <p:nvPr/>
            </p:nvSpPr>
            <p:spPr>
              <a:xfrm>
                <a:off x="1991258" y="5388450"/>
                <a:ext cx="5131405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\ {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})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58" y="5388450"/>
                <a:ext cx="5131405" cy="677045"/>
              </a:xfrm>
              <a:prstGeom prst="rect">
                <a:avLst/>
              </a:prstGeom>
              <a:blipFill>
                <a:blip r:embed="rId5"/>
                <a:stretch>
                  <a:fillRect l="-5679" t="-138182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A834888-C35A-3D49-BF16-98BE758A838F}"/>
              </a:ext>
            </a:extLst>
          </p:cNvPr>
          <p:cNvSpPr/>
          <p:nvPr/>
        </p:nvSpPr>
        <p:spPr>
          <a:xfrm>
            <a:off x="218396" y="4949230"/>
            <a:ext cx="8646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Young (1985) demonstrated that Shapley values are the only set of values that satisfy these properties.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17FD1-24C8-5C42-8E28-586EEB852D49}"/>
              </a:ext>
            </a:extLst>
          </p:cNvPr>
          <p:cNvSpPr/>
          <p:nvPr/>
        </p:nvSpPr>
        <p:spPr>
          <a:xfrm>
            <a:off x="218396" y="6114476"/>
            <a:ext cx="9027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Apply sampling approximations to above equation and approximate the effect of removing a variable from the model by integrating over samples. </a:t>
            </a:r>
          </a:p>
        </p:txBody>
      </p:sp>
    </p:spTree>
    <p:extLst>
      <p:ext uri="{BB962C8B-B14F-4D97-AF65-F5344CB8AC3E}">
        <p14:creationId xmlns:p14="http://schemas.microsoft.com/office/powerpoint/2010/main" val="16450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6FC5E-12D9-F748-9C42-B725434A4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9DB91D-C6F2-A44C-B2FB-56915FC76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/>
              <p:nvPr/>
            </p:nvSpPr>
            <p:spPr>
              <a:xfrm>
                <a:off x="1719409" y="1465920"/>
                <a:ext cx="5131405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\ {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})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09" y="1465920"/>
                <a:ext cx="5131405" cy="677045"/>
              </a:xfrm>
              <a:prstGeom prst="rect">
                <a:avLst/>
              </a:prstGeom>
              <a:blipFill>
                <a:blip r:embed="rId2"/>
                <a:stretch>
                  <a:fillRect l="-5679" t="-138182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A834888-C35A-3D49-BF16-98BE758A838F}"/>
              </a:ext>
            </a:extLst>
          </p:cNvPr>
          <p:cNvSpPr/>
          <p:nvPr/>
        </p:nvSpPr>
        <p:spPr>
          <a:xfrm>
            <a:off x="218396" y="1030339"/>
            <a:ext cx="8646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Young (1985) demonstrated that Shapley values are the only set of values that satisfy these properties.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17FD1-24C8-5C42-8E28-586EEB852D49}"/>
              </a:ext>
            </a:extLst>
          </p:cNvPr>
          <p:cNvSpPr/>
          <p:nvPr/>
        </p:nvSpPr>
        <p:spPr>
          <a:xfrm>
            <a:off x="116966" y="2185098"/>
            <a:ext cx="9027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Apply sampling approximations to above equation and approximate the effect of removing a variable from the model by integrating over samples.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02A4EB-7BE1-E541-B9A2-4068B561B55E}"/>
                  </a:ext>
                </a:extLst>
              </p:cNvPr>
              <p:cNvSpPr/>
              <p:nvPr/>
            </p:nvSpPr>
            <p:spPr>
              <a:xfrm>
                <a:off x="116966" y="3058288"/>
                <a:ext cx="902703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Friedman, Eric J. Paths and consistency in additive cost sharing. International Journal of Game Theory, 32(4): 501–518, 2004.</a:t>
                </a:r>
              </a:p>
              <a:p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smooth function specifying a path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baseline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input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is,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02A4EB-7BE1-E541-B9A2-4068B561B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6" y="3058288"/>
                <a:ext cx="9027034" cy="1323439"/>
              </a:xfrm>
              <a:prstGeom prst="rect">
                <a:avLst/>
              </a:prstGeom>
              <a:blipFill>
                <a:blip r:embed="rId3"/>
                <a:stretch>
                  <a:fillRect l="-281" t="-9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68A43-3A0D-9E46-8AB3-149FBDC45471}"/>
              </a:ext>
            </a:extLst>
          </p:cNvPr>
          <p:cNvSpPr/>
          <p:nvPr/>
        </p:nvSpPr>
        <p:spPr>
          <a:xfrm>
            <a:off x="116966" y="2717440"/>
            <a:ext cx="3411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Baseline and path based methods.</a:t>
            </a: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013F7-4F8A-CD4C-B3DE-176D6A83FA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419" y="4411525"/>
            <a:ext cx="4226011" cy="513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51DD1-AB83-6A43-BC49-FF41DE04BE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0" y="4352741"/>
            <a:ext cx="2304228" cy="6094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161D55-F57A-3647-9B23-6A12C5093C9C}"/>
              </a:ext>
            </a:extLst>
          </p:cNvPr>
          <p:cNvSpPr/>
          <p:nvPr/>
        </p:nvSpPr>
        <p:spPr>
          <a:xfrm>
            <a:off x="6549116" y="4808284"/>
            <a:ext cx="2315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IG. Sundararajan et. al.’17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78BC49-3401-3549-8BE3-554762E56042}"/>
              </a:ext>
            </a:extLst>
          </p:cNvPr>
          <p:cNvSpPr/>
          <p:nvPr/>
        </p:nvSpPr>
        <p:spPr>
          <a:xfrm>
            <a:off x="116965" y="5096544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Compositional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EE8AA1-A96A-4F40-BFF1-A60C076D1EFA}"/>
                  </a:ext>
                </a:extLst>
              </p:cNvPr>
              <p:cNvSpPr/>
              <p:nvPr/>
            </p:nvSpPr>
            <p:spPr>
              <a:xfrm>
                <a:off x="2405734" y="5050650"/>
                <a:ext cx="2245230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EE8AA1-A96A-4F40-BFF1-A60C076D1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734" y="5050650"/>
                <a:ext cx="2245230" cy="902555"/>
              </a:xfrm>
              <a:prstGeom prst="rect">
                <a:avLst/>
              </a:prstGeom>
              <a:blipFill>
                <a:blip r:embed="rId6"/>
                <a:stretch>
                  <a:fillRect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A4F4F-FBE8-B048-8900-F71635B16163}"/>
                  </a:ext>
                </a:extLst>
              </p:cNvPr>
              <p:cNvSpPr/>
              <p:nvPr/>
            </p:nvSpPr>
            <p:spPr>
              <a:xfrm>
                <a:off x="2485614" y="5953205"/>
                <a:ext cx="2332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A4F4F-FBE8-B048-8900-F71635B16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14" y="5953205"/>
                <a:ext cx="233243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77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2FA88-CDFF-B143-A282-51A7BC944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F480AC3-C2FC-2040-ACC9-5EF81F567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75854"/>
            <a:ext cx="8763000" cy="612648"/>
          </a:xfrm>
        </p:spPr>
        <p:txBody>
          <a:bodyPr>
            <a:normAutofit/>
          </a:bodyPr>
          <a:lstStyle/>
          <a:p>
            <a:r>
              <a:rPr lang="en-US" dirty="0"/>
              <a:t>Sample Attributions ( 9 classified as 9, noisy 9 classified as 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BF611-983B-1A46-A992-61D5CCFF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43642"/>
            <a:ext cx="3698414" cy="5331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9151C-48DE-8148-94C2-8DF8DF194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746" y="1143642"/>
            <a:ext cx="3659472" cy="53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ABC: Attribution Based 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530D-9904-014A-BFAD-D7E19DB364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64" y="944344"/>
            <a:ext cx="8114774" cy="3225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14AAC5-D9EC-B946-BC29-67EACC03F1DF}"/>
              </a:ext>
            </a:extLst>
          </p:cNvPr>
          <p:cNvSpPr txBox="1"/>
          <p:nvPr/>
        </p:nvSpPr>
        <p:spPr>
          <a:xfrm>
            <a:off x="138563" y="4696815"/>
            <a:ext cx="8866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model makes a prediction on an input robustly in the causal neighborhood, that is, there is redundancy of features on an input, then it is more confident.</a:t>
            </a:r>
          </a:p>
          <a:p>
            <a:pPr marL="342900" indent="-342900">
              <a:buAutoNum type="arabicPeriod" startAt="2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out-of-distribution or adversarial examples, the model’s prediction is not robust in causal space.</a:t>
            </a:r>
          </a:p>
        </p:txBody>
      </p:sp>
    </p:spTree>
    <p:extLst>
      <p:ext uri="{BB962C8B-B14F-4D97-AF65-F5344CB8AC3E}">
        <p14:creationId xmlns:p14="http://schemas.microsoft.com/office/powerpoint/2010/main" val="293621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0CAF7-852E-1442-996A-C6CA282BFC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0F7BEB-472F-7A40-881B-A9D062009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 over ML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655A7A-3E27-6E4F-AA38-D9223F5C8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1964"/>
            <a:ext cx="9144000" cy="815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2C7AD-6801-364A-9826-84F2C96E7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108204"/>
            <a:ext cx="6197600" cy="2838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66C79E-642F-5B40-9450-2258E46C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33"/>
            <a:ext cx="2946400" cy="335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6C6E9-84AD-EA44-8617-05634D62E025}"/>
              </a:ext>
            </a:extLst>
          </p:cNvPr>
          <p:cNvSpPr txBox="1"/>
          <p:nvPr/>
        </p:nvSpPr>
        <p:spPr>
          <a:xfrm>
            <a:off x="3461657" y="4196443"/>
            <a:ext cx="474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Concentration in well-trained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52678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 Based Confidence (ABC)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97716-9F9C-F243-9FD3-B64A162F64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2" y="1000553"/>
            <a:ext cx="8348878" cy="1825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04BE1-B922-F640-B593-4A282F5749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2" y="2963984"/>
            <a:ext cx="8538678" cy="32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74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 with Adversarial 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4B831-3408-0541-BBE6-1B071965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913"/>
            <a:ext cx="9144000" cy="45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ABC: Attribution Based Confidence (MNIST)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807AA-40BA-514C-8776-A84D8FCE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948988"/>
            <a:ext cx="5763491" cy="2808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3DEEB-F8B4-4A4F-81B7-64C621A85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6736"/>
            <a:ext cx="9144000" cy="2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996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22225">
          <a:solidFill>
            <a:schemeClr val="tx1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3063</TotalTime>
  <Words>489</Words>
  <Application>Microsoft Macintosh PowerPoint</Application>
  <PresentationFormat>On-screen Show 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Tahoma</vt:lpstr>
      <vt:lpstr>Times New Roman</vt:lpstr>
      <vt:lpstr>blank</vt:lpstr>
      <vt:lpstr>PowerPoint Presentation</vt:lpstr>
      <vt:lpstr>Attributions</vt:lpstr>
      <vt:lpstr>Shapley Values</vt:lpstr>
      <vt:lpstr>Sample Attributions ( 9 classified as 9, noisy 9 classified as 3)</vt:lpstr>
      <vt:lpstr>ABC: Attribution Based Confidence</vt:lpstr>
      <vt:lpstr>Attribution over ML models</vt:lpstr>
      <vt:lpstr>Attribution Based Confidence (ABC)</vt:lpstr>
      <vt:lpstr>Attribution with Adversarial Attacks</vt:lpstr>
      <vt:lpstr>ABC: Attribution Based Confidence (MNIST)</vt:lpstr>
      <vt:lpstr>ABC: Attribution Based Confidence (ImageNet)</vt:lpstr>
      <vt:lpstr>ABC: Different Attribution Methods</vt:lpstr>
      <vt:lpstr>Conclusion</vt:lpstr>
    </vt:vector>
  </TitlesOfParts>
  <Company>Wyle Information Systems - DARPA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Prime Performer’s Name</dc:title>
  <dc:creator>Parikh, Rinku (contr-i2o)</dc:creator>
  <cp:lastModifiedBy>Susmit Jha</cp:lastModifiedBy>
  <cp:revision>82</cp:revision>
  <cp:lastPrinted>2019-10-27T12:19:43Z</cp:lastPrinted>
  <dcterms:created xsi:type="dcterms:W3CDTF">2014-10-27T21:05:51Z</dcterms:created>
  <dcterms:modified xsi:type="dcterms:W3CDTF">2019-11-05T02:42:05Z</dcterms:modified>
</cp:coreProperties>
</file>